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  <p:sldMasterId id="2147483705" r:id="rId7"/>
  </p:sldMasterIdLst>
  <p:notesMasterIdLst>
    <p:notesMasterId r:id="rId9"/>
  </p:notesMasterIdLst>
  <p:handoutMasterIdLst>
    <p:handoutMasterId r:id="rId32"/>
  </p:handoutMasterIdLst>
  <p:sldIdLst>
    <p:sldId id="699" r:id="rId8"/>
    <p:sldId id="1073" r:id="rId10"/>
    <p:sldId id="1100" r:id="rId11"/>
    <p:sldId id="1063" r:id="rId12"/>
    <p:sldId id="1056" r:id="rId13"/>
    <p:sldId id="1058" r:id="rId14"/>
    <p:sldId id="1057" r:id="rId15"/>
    <p:sldId id="1059" r:id="rId16"/>
    <p:sldId id="1060" r:id="rId17"/>
    <p:sldId id="1065" r:id="rId18"/>
    <p:sldId id="1101" r:id="rId19"/>
    <p:sldId id="1102" r:id="rId20"/>
    <p:sldId id="1126" r:id="rId21"/>
    <p:sldId id="1164" r:id="rId22"/>
    <p:sldId id="812" r:id="rId23"/>
    <p:sldId id="1148" r:id="rId24"/>
    <p:sldId id="815" r:id="rId25"/>
    <p:sldId id="817" r:id="rId26"/>
    <p:sldId id="820" r:id="rId27"/>
    <p:sldId id="1070" r:id="rId28"/>
    <p:sldId id="1104" r:id="rId29"/>
    <p:sldId id="1105" r:id="rId30"/>
    <p:sldId id="1030" r:id="rId31"/>
  </p:sldIdLst>
  <p:sldSz cx="9144000" cy="5143500"/>
  <p:notesSz cx="6858000" cy="9144000"/>
  <p:custDataLst>
    <p:tags r:id="rId3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7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87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charset="-122"/>
                <a:ea typeface="Microsoft YaHei Bold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charset="-122"/>
                <a:ea typeface="Microsoft YaHei Bold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53022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117600"/>
            <a:ext cx="8228013" cy="35702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075" name="标题 15"/>
          <p:cNvSpPr>
            <a:spLocks noGrp="1"/>
          </p:cNvSpPr>
          <p:nvPr>
            <p:ph type="ctrTitle"/>
          </p:nvPr>
        </p:nvSpPr>
        <p:spPr>
          <a:xfrm>
            <a:off x="187325" y="73025"/>
            <a:ext cx="7142163" cy="393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6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grpSp>
        <p:nvGrpSpPr>
          <p:cNvPr id="3077" name="组合 7"/>
          <p:cNvGrpSpPr/>
          <p:nvPr userDrawn="1"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3078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3079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lvl="0"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3081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 spd="slow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charset="-122"/>
          <a:ea typeface="Microsoft YaHei Bold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53022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117600"/>
            <a:ext cx="8228013" cy="35702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147" name="标题 15"/>
          <p:cNvSpPr>
            <a:spLocks noGrp="1"/>
          </p:cNvSpPr>
          <p:nvPr>
            <p:ph type="ctrTitle"/>
          </p:nvPr>
        </p:nvSpPr>
        <p:spPr>
          <a:xfrm>
            <a:off x="187325" y="73025"/>
            <a:ext cx="7142163" cy="393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8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grpSp>
        <p:nvGrpSpPr>
          <p:cNvPr id="6149" name="组合 7"/>
          <p:cNvGrpSpPr/>
          <p:nvPr userDrawn="1"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6150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6151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lvl="0"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6153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ransition spd="slow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charset="-122"/>
          <a:ea typeface="Microsoft YaHei Bold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6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hape 22"/>
          <p:cNvSpPr/>
          <p:nvPr/>
        </p:nvSpPr>
        <p:spPr>
          <a:xfrm>
            <a:off x="0" y="989013"/>
            <a:ext cx="9144000" cy="2946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45718" rIns="45718" anchor="ctr" anchorCtr="0"/>
          <a:p>
            <a:pPr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36866" name="Shape 22"/>
          <p:cNvSpPr/>
          <p:nvPr/>
        </p:nvSpPr>
        <p:spPr>
          <a:xfrm>
            <a:off x="733425" y="801688"/>
            <a:ext cx="7677150" cy="3319462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algn="ctr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>
          <a:xfrm>
            <a:off x="-53975" y="22225"/>
            <a:ext cx="9197975" cy="51752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4" name="Shape 26"/>
          <p:cNvSpPr/>
          <p:nvPr/>
        </p:nvSpPr>
        <p:spPr>
          <a:xfrm>
            <a:off x="3021013" y="3127375"/>
            <a:ext cx="3149600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指导教师</a:t>
            </a:r>
            <a:endParaRPr lang="zh-CN" sz="1350" strike="noStrike" kern="0" noProof="1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125" y="1404938"/>
            <a:ext cx="6889750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校友邦实习实践平台</a:t>
            </a:r>
            <a:endParaRPr lang="zh-CN" sz="3600" b="1" strike="noStrike" kern="0" noProof="1" dirty="0">
              <a:sym typeface="微软雅黑" panose="020B0503020204020204" pitchFamily="34" charset="-122"/>
            </a:endParaRPr>
          </a:p>
          <a:p>
            <a:pPr lvl="0" algn="ctr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sz="2100" strike="noStrike" kern="0" noProof="1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425" y="2924175"/>
            <a:ext cx="1581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1" name="组合 1"/>
          <p:cNvGrpSpPr/>
          <p:nvPr/>
        </p:nvGrpSpPr>
        <p:grpSpPr>
          <a:xfrm>
            <a:off x="4011613" y="4356100"/>
            <a:ext cx="1122362" cy="360363"/>
            <a:chOff x="8365" y="9148"/>
            <a:chExt cx="2357" cy="755"/>
          </a:xfrm>
        </p:grpSpPr>
        <p:sp>
          <p:nvSpPr>
            <p:cNvPr id="36872" name="Shape 22"/>
            <p:cNvSpPr/>
            <p:nvPr/>
          </p:nvSpPr>
          <p:spPr>
            <a:xfrm>
              <a:off x="8365" y="9454"/>
              <a:ext cx="2357" cy="416"/>
            </a:xfrm>
            <a:prstGeom prst="rect">
              <a:avLst/>
            </a:prstGeom>
            <a:solidFill>
              <a:srgbClr val="F2F2F2"/>
            </a:solidFill>
            <a:ln w="12700">
              <a:noFill/>
            </a:ln>
          </p:spPr>
          <p:txBody>
            <a:bodyPr lIns="45718" rIns="45718" anchor="ctr" anchorCtr="0"/>
            <a:p>
              <a:pPr hangingPunct="0"/>
              <a:endParaRPr lang="en-US" altLang="zh-CN" sz="1800" b="0">
                <a:solidFill>
                  <a:srgbClr val="DF202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73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18" rIns="45718" anchor="t" anchorCtr="0">
              <a:spAutoFit/>
            </a:bodyPr>
            <a:p>
              <a:pPr algn="ctr" hangingPunct="0"/>
              <a:r>
                <a:rPr lang="en-US" altLang="zh-CN" sz="600" dirty="0">
                  <a:solidFill>
                    <a:srgbClr val="C00000"/>
                  </a:solidFill>
                  <a:latin typeface="Calibri" panose="020F0502020204030204" pitchFamily="34" charset="0"/>
                  <a:sym typeface="微软雅黑" panose="020B0503020204020204" pitchFamily="34" charset="-122"/>
                </a:rPr>
                <a:t>www.xybsyw.com</a:t>
              </a:r>
              <a:endParaRPr lang="en-US" altLang="zh-CN" sz="600" dirty="0">
                <a:solidFill>
                  <a:srgbClr val="C00000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pic>
          <p:nvPicPr>
            <p:cNvPr id="36874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8.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电子签名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99160" y="1563370"/>
            <a:ext cx="5940425" cy="3163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1505" y="555625"/>
            <a:ext cx="499618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备注：为个性化需求，在学校有需要的情况下使用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从右下角，我的，点击设置；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选择电子签名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设置电子签名，可重写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9. 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7002780" cy="12115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491615"/>
            <a:ext cx="4691380" cy="34264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5650" y="2715260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10. 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972185" y="1491615"/>
            <a:ext cx="4878070" cy="3390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电脑网页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端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</a:t>
            </a:r>
            <a:r>
              <a:rPr lang="en-US" altLang="zh-CN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-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62738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683895" y="2091055"/>
            <a:ext cx="6595110" cy="2631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1"/>
          <p:cNvSpPr>
            <a:spLocks noGrp="1"/>
          </p:cNvSpPr>
          <p:nvPr>
            <p:ph type="ctrTitle"/>
          </p:nvPr>
        </p:nvSpPr>
        <p:spPr>
          <a:xfrm>
            <a:off x="323850" y="132715"/>
            <a:ext cx="5461000" cy="4064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b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</a:b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2.</a:t>
            </a:r>
            <a:r>
              <a:rPr 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工作台</a:t>
            </a:r>
            <a:endParaRPr 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1211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0" y="483870"/>
            <a:ext cx="681672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登录后默认展示工作台，可查看待办事项；也可直接点击待办事项中数字进入审核；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可查看我指导的项目、我指导的学生；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关注我指导学生状态，重点跟进未参与和未激活学生完成实习；</a:t>
            </a:r>
            <a:r>
              <a:rPr kumimoji="0" lang="en-US" alt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1000760"/>
            <a:ext cx="4845050" cy="495935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827405" y="1564005"/>
            <a:ext cx="7588250" cy="32423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 3.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报名审核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83870"/>
            <a:ext cx="681672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从实践教学，报名审核；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默认展示待审核，查看学生提交的报名；也可查看已通过、已退回或全部状态的学生明细；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点击去审核，可查看报名详情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5195" y="784225"/>
            <a:ext cx="4090670" cy="53022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27405" y="1447165"/>
            <a:ext cx="6780530" cy="32867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4.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查看签到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628015"/>
            <a:ext cx="457200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从实践教学，签到统计；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可查看签到明细、签到汇总统计；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575" y="568960"/>
            <a:ext cx="4989830" cy="5715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27405" y="1195705"/>
            <a:ext cx="6752590" cy="38201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5.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过程管理</a:t>
            </a: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周日志批阅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267970"/>
            <a:ext cx="7620635" cy="150558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从实践教学，周日志批阅；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选择需要批阅的内容，如日志、周志、月志；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默认展示待批阅，查看学生提交的周日志；也可查看已通过、已退回、无需批阅或全部状态的学生明细；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去批阅，可查看周日志详情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，选择通过或退回修改，学生修改可重新提交；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可选择对应的学生也可全选；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导出全部周志内容，或导出提交明细统统计表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840" y="1288415"/>
            <a:ext cx="4956810" cy="49657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650" y="1924050"/>
            <a:ext cx="6567805" cy="300418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6.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过程管理</a:t>
            </a: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实习报告批阅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6145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5138" y="231616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-2445385" y="-3306445"/>
            <a:ext cx="3546475" cy="347980"/>
          </a:xfrm>
          <a:prstGeom prst="rect">
            <a:avLst/>
          </a:prstGeom>
        </p:spPr>
        <p:txBody>
          <a:bodyPr/>
          <a:p/>
        </p:txBody>
      </p:sp>
      <p:sp>
        <p:nvSpPr>
          <p:cNvPr id="17" name="文本框 16"/>
          <p:cNvSpPr txBox="1"/>
          <p:nvPr/>
        </p:nvSpPr>
        <p:spPr>
          <a:xfrm>
            <a:off x="-2445385" y="5262880"/>
            <a:ext cx="3546475" cy="347980"/>
          </a:xfrm>
          <a:prstGeom prst="rect">
            <a:avLst/>
          </a:prstGeom>
        </p:spPr>
        <p:txBody>
          <a:bodyPr/>
          <a:p/>
        </p:txBody>
      </p:sp>
      <p:sp>
        <p:nvSpPr>
          <p:cNvPr id="20" name="文本框 19"/>
          <p:cNvSpPr txBox="1"/>
          <p:nvPr/>
        </p:nvSpPr>
        <p:spPr>
          <a:xfrm>
            <a:off x="3131820" y="5198745"/>
            <a:ext cx="3052445" cy="360680"/>
          </a:xfrm>
          <a:prstGeom prst="rect">
            <a:avLst/>
          </a:prstGeom>
        </p:spPr>
        <p:txBody>
          <a:bodyPr/>
          <a:p/>
        </p:txBody>
      </p:sp>
      <p:sp>
        <p:nvSpPr>
          <p:cNvPr id="21" name="文本框 20"/>
          <p:cNvSpPr txBox="1"/>
          <p:nvPr/>
        </p:nvSpPr>
        <p:spPr>
          <a:xfrm>
            <a:off x="-49530" y="-2472055"/>
            <a:ext cx="3641090" cy="486410"/>
          </a:xfrm>
          <a:prstGeom prst="rect">
            <a:avLst/>
          </a:prstGeom>
        </p:spPr>
        <p:txBody>
          <a:bodyPr/>
          <a:p/>
        </p:txBody>
      </p:sp>
      <p:sp>
        <p:nvSpPr>
          <p:cNvPr id="23" name="文本框 22"/>
          <p:cNvSpPr txBox="1"/>
          <p:nvPr/>
        </p:nvSpPr>
        <p:spPr>
          <a:xfrm>
            <a:off x="-49530" y="3239770"/>
            <a:ext cx="3641090" cy="48641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28955" y="342900"/>
            <a:ext cx="8085455" cy="13887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从实践教学，报告批阅；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默认展示待批阅，查看学生提交的报告；也可查看已通过、已退回、无需批阅或全部状态的学生明细；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去批阅，可查看报告详情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，选择通过或退回修改，退回后的报告学生修改可重新提交；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可选择对应的学生，也可全选；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导出全部周志内容，或导出提交明细统统计表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690" y="1216660"/>
            <a:ext cx="4955540" cy="51181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2"/>
        </p:blipFill>
        <p:spPr>
          <a:xfrm>
            <a:off x="880110" y="1851660"/>
            <a:ext cx="7294245" cy="29775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7.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实习成绩鉴定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4211955" y="-4345305"/>
            <a:ext cx="2752725" cy="304800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4211955" y="4271645"/>
            <a:ext cx="2752725" cy="304800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2915920" y="1082040"/>
            <a:ext cx="3130550" cy="281305"/>
          </a:xfrm>
          <a:prstGeom prst="rect">
            <a:avLst/>
          </a:prstGeom>
        </p:spPr>
        <p:txBody>
          <a:bodyPr/>
          <a:p/>
        </p:txBody>
      </p:sp>
      <p:sp>
        <p:nvSpPr>
          <p:cNvPr id="14" name="文本框 13"/>
          <p:cNvSpPr txBox="1"/>
          <p:nvPr/>
        </p:nvSpPr>
        <p:spPr>
          <a:xfrm>
            <a:off x="2915920" y="4403090"/>
            <a:ext cx="3130550" cy="281305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467995" y="267335"/>
            <a:ext cx="7565390" cy="16033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从实践教学，实习成绩鉴定；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默认展示待指导老师鉴定；也可查看未完成全部鉴定、已完成全部鉴定、退回修改及全部学生明细；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去鉴定，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查看鉴定内容，按要求完成对学生鉴定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可看批量导入评分；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选择需要导出的学生或是全选；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批量导出鉴定表；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255" y="-356235"/>
            <a:ext cx="3830320" cy="514985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28040" y="1908810"/>
            <a:ext cx="5874385" cy="32277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3255" y="4260215"/>
            <a:ext cx="3830320" cy="51498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18235" y="1602105"/>
            <a:ext cx="1670685" cy="860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zh-CN" sz="1200">
                <a:solidFill>
                  <a:schemeClr val="tx1"/>
                </a:solidFill>
                <a:latin typeface="+mn-ea"/>
                <a:sym typeface="+mn-ea"/>
              </a:rPr>
              <a:t>查看我的实习生；</a:t>
            </a:r>
            <a:endParaRPr lang="en-US" altLang="zh-CN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2.审核</a:t>
            </a: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报名；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433445" y="1612900"/>
            <a:ext cx="1556385" cy="85026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查看签到；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2.批阅过程材料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751195" y="1602740"/>
            <a:ext cx="1946910" cy="86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实习报告、鉴定表批阅；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查看统计报表；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3.</a:t>
            </a:r>
            <a:r>
              <a:rPr lang="zh-CN" altLang="en-US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导出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实习资料；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2987675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219700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425825" y="124714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5751195" y="1228725"/>
            <a:ext cx="68643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123315" y="124714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8.</a:t>
            </a:r>
            <a:r>
              <a:rPr lang="zh-CN" altLang="en-US">
                <a:sym typeface="+mn-ea"/>
              </a:rPr>
              <a:t>查看统计报表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711771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点击实习管理，统计报表；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可选择对应实习不同阶段查看对应的统计报表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从下载中心下载报表，如数据较多建议可分批导出；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765" y="789940"/>
            <a:ext cx="4449445" cy="389890"/>
          </a:xfrm>
          <a:prstGeom prst="rect">
            <a:avLst/>
          </a:prstGeom>
        </p:spPr>
        <p:txBody>
          <a:bodyPr/>
          <a:p/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868805"/>
            <a:ext cx="8432165" cy="3138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9.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实习手册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6816725" cy="10109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点击实践教学，报告批阅；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批量下载实习手册，含周日志文档，下载至该正在使用电脑的文档下载路径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240" y="890270"/>
            <a:ext cx="4309110" cy="481965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/>
          <p:nvPr/>
        </p:nvPicPr>
        <p:blipFill>
          <a:blip r:embed="rId1"/>
        </p:blipFill>
        <p:spPr>
          <a:xfrm>
            <a:off x="897255" y="1250315"/>
            <a:ext cx="754697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10.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过程文档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点击实践教学，选择统计报表中的实习过程汇总；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选择需要下载的资料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732915"/>
            <a:ext cx="7039610" cy="2620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173095" y="2355850"/>
            <a:ext cx="2696210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095" y="154305"/>
            <a:ext cx="5461000" cy="749935"/>
          </a:xfrm>
        </p:spPr>
        <p:txBody>
          <a:bodyPr/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微信小程序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en-US" altLang="zh-CN" b="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1.</a:t>
            </a:r>
            <a:r>
              <a:rPr lang="zh-CN" altLang="en-US"/>
              <a:t>微信小程序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1670" y="1059815"/>
            <a:ext cx="635000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3295" y="2308225"/>
            <a:ext cx="2211705" cy="221170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72225" y="339725"/>
            <a:ext cx="3363595" cy="40005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5518150" y="1596390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507990" y="2154555"/>
            <a:ext cx="2971165" cy="2365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2284095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6061075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2.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</a:rPr>
              <a:t>查看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我的实习生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83235"/>
            <a:ext cx="7443470" cy="12903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点击左下方，工作台；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从我的实习生，查看自己指导的学生明细及实习状态；</a:t>
            </a: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重点查看未参与，未激活学生，跟进实习进度；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可通过电话、小程序消息与实习生联系；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可一键提醒学生报名参与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7505" y="1491615"/>
            <a:ext cx="4571365" cy="34169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3.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报名审核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88066" name="文本框 3"/>
          <p:cNvSpPr txBox="1"/>
          <p:nvPr/>
        </p:nvSpPr>
        <p:spPr>
          <a:xfrm>
            <a:off x="755650" y="483235"/>
            <a:ext cx="2133600" cy="1035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endParaRPr lang="zh-CN" altLang="en-US" sz="14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83235"/>
            <a:ext cx="7880985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选择报名审核，可查看提交报名人数，待审核人数；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默认展示待审核，查看学生提交的报名；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也可查看已通过、已拒绝、已通过或全部提交的学生明细；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可查看报名内容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，选择通过或拒绝，拒绝后学生可重新提交；也可查看已拒绝、已通过或未报名的学生明细；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91615"/>
            <a:ext cx="7381875" cy="34639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0898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4.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</a:rPr>
              <a:t>查看签到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555625"/>
            <a:ext cx="6637020" cy="7429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选择学生签到，可查看学生签到率和外勤率；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可按日期查看已签到、外勤、未签到、未激活明细，重点关注未签到；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915" y="640715"/>
            <a:ext cx="4714875" cy="52387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650" y="1275715"/>
            <a:ext cx="6851015" cy="35960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5.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周日志批阅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11480"/>
            <a:ext cx="791464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选择周日志批阅，可查看已提交周日志篇数，待批阅篇数；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默认展示待批阅，查看待批阅学生提交的周日志；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也可查看已批阅、已退回或无需批阅的周日志明细；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选择批阅通过或退回修改，批阅通过后可根据要求设置进行评分评语，退回修改的学生可重新修改后提交；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433830"/>
            <a:ext cx="6498590" cy="35661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6.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实习报告批阅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" y="1577975"/>
            <a:ext cx="7948295" cy="3557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360" y="483235"/>
            <a:ext cx="7813675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选择实习报告，可查看已提交报告篇数，待批阅篇数；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默认展示待批阅，查看待批阅学生提交的报告；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也可查看已批阅、已退回或无需批阅的报告；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可预览学生报告内容；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选择批阅通过或退回修改，批阅通过后可根据要求设置进行评分评语，退回修改的学生可重新修改后提交；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744855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7.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微软雅黑" panose="020B0503020204020204" pitchFamily="34" charset="-122"/>
              </a:rPr>
              <a:t>实习成绩鉴定（专业版用户含鉴定评分协助信息）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4521200" cy="591185"/>
          </a:xfrm>
          <a:prstGeom prst="rect">
            <a:avLst/>
          </a:prstGeom>
        </p:spPr>
        <p:txBody>
          <a:bodyPr/>
          <a:p/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065" y="1496060"/>
            <a:ext cx="6884670" cy="3521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360" y="476250"/>
            <a:ext cx="6865620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选择成绩鉴定；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默认展示待鉴定审核，查看待鉴定审核的学生；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也可查看已完成鉴定等；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如专业版用户可点击协助打分，展示协助评分信息，协助指导老师查看学生提交情况；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结合导师打分要求，去鉴定；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78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79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1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2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3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84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5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86.xml><?xml version="1.0" encoding="utf-8"?>
<p:tagLst xmlns:p="http://schemas.openxmlformats.org/presentationml/2006/main">
  <p:tag name="RESOURCE_RECORD_KEY" val="{&quot;13&quot;:[4646982]}"/>
</p:tagLst>
</file>

<file path=ppt/tags/tag87.xml><?xml version="1.0" encoding="utf-8"?>
<p:tagLst xmlns:p="http://schemas.openxmlformats.org/presentationml/2006/main">
  <p:tag name="KSO_WPP_MARK_KEY" val="ebd2e024-c2a8-41de-9405-9a02e9818879"/>
  <p:tag name="COMMONDATA" val="eyJoZGlkIjoiN2JiMTI1N2Y5ZDk2MTViYzdjMDFjMjIwNmNhY2VlY2QifQ=="/>
  <p:tag name="commondata" val="eyJoZGlkIjoiYWJmNTAxYTA0NTllZTU0OWY5NWY0MWNlMzBjNGU2O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2874</Words>
  <Application>WPS 演示</Application>
  <PresentationFormat>全屏显示(16:9)</PresentationFormat>
  <Paragraphs>213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3_自定义设计方案</vt:lpstr>
      <vt:lpstr>PowerPoint 演示文稿</vt:lpstr>
      <vt:lpstr>PowerPoint 演示文稿</vt:lpstr>
      <vt:lpstr>三、平台操作指南-微信小程序         1.微信小程序-登录</vt:lpstr>
      <vt:lpstr>2.查看我的实习生</vt:lpstr>
      <vt:lpstr>3.报名审核</vt:lpstr>
      <vt:lpstr>4.查看签到</vt:lpstr>
      <vt:lpstr>5.周日志批阅</vt:lpstr>
      <vt:lpstr>6.实习报告批阅</vt:lpstr>
      <vt:lpstr>7.实习成绩鉴定（专业版用户含鉴定评分协助信息）</vt:lpstr>
      <vt:lpstr>8.电子签名</vt:lpstr>
      <vt:lpstr>9. 消息</vt:lpstr>
      <vt:lpstr>12. 我的-客服与反馈</vt:lpstr>
      <vt:lpstr>     三、平台操作指南-电脑网页端  1.电脑网页端-登录 </vt:lpstr>
      <vt:lpstr> 2.工作台</vt:lpstr>
      <vt:lpstr> 3.报名审核</vt:lpstr>
      <vt:lpstr>4.查看签到</vt:lpstr>
      <vt:lpstr>5.过程管理-周日志批阅</vt:lpstr>
      <vt:lpstr>6.过程管理-实习报告批阅</vt:lpstr>
      <vt:lpstr>7.实习成绩鉴定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曹佳佳</cp:lastModifiedBy>
  <cp:revision>765</cp:revision>
  <dcterms:created xsi:type="dcterms:W3CDTF">2017-01-09T09:44:00Z</dcterms:created>
  <dcterms:modified xsi:type="dcterms:W3CDTF">2024-10-31T01:54:47Z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DACD86C357644EABBE6A310F92721459_13</vt:lpwstr>
  </property>
</Properties>
</file>