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2" r:id="rId5"/>
    <p:sldMasterId id="2147483694" r:id="rId6"/>
  </p:sldMasterIdLst>
  <p:notesMasterIdLst>
    <p:notesMasterId r:id="rId8"/>
  </p:notesMasterIdLst>
  <p:handoutMasterIdLst>
    <p:handoutMasterId r:id="rId33"/>
  </p:handoutMasterIdLst>
  <p:sldIdLst>
    <p:sldId id="699" r:id="rId7"/>
    <p:sldId id="710" r:id="rId9"/>
    <p:sldId id="1046" r:id="rId10"/>
    <p:sldId id="754" r:id="rId11"/>
    <p:sldId id="842" r:id="rId12"/>
    <p:sldId id="1045" r:id="rId13"/>
    <p:sldId id="1044" r:id="rId14"/>
    <p:sldId id="1062" r:id="rId15"/>
    <p:sldId id="1063" r:id="rId16"/>
    <p:sldId id="1064" r:id="rId17"/>
    <p:sldId id="1065" r:id="rId18"/>
    <p:sldId id="1066" r:id="rId19"/>
    <p:sldId id="1067" r:id="rId20"/>
    <p:sldId id="1069" r:id="rId21"/>
    <p:sldId id="1070" r:id="rId22"/>
    <p:sldId id="792" r:id="rId23"/>
    <p:sldId id="1034" r:id="rId24"/>
    <p:sldId id="1035" r:id="rId25"/>
    <p:sldId id="940" r:id="rId26"/>
    <p:sldId id="971" r:id="rId27"/>
    <p:sldId id="801" r:id="rId28"/>
    <p:sldId id="803" r:id="rId29"/>
    <p:sldId id="804" r:id="rId30"/>
    <p:sldId id="808" r:id="rId31"/>
    <p:sldId id="877" r:id="rId32"/>
  </p:sldIdLst>
  <p:sldSz cx="9144000" cy="5143500" type="screen16x9"/>
  <p:notesSz cx="6858000" cy="9144000"/>
  <p:custDataLst>
    <p:tags r:id="rId38"/>
  </p:custDataLst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5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foru" initials="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F7F7F"/>
    <a:srgbClr val="C51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396" y="-84"/>
      </p:cViewPr>
      <p:guideLst>
        <p:guide orient="horz" pos="15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tags" Target="tags/tag134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8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 b="1">
                <a:latin typeface="Microsoft YaHei Bold" panose="020B0502040204020203" charset="-122"/>
                <a:ea typeface="Microsoft YaHei Bold" panose="020B0502040204020203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9000" y="4735800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35800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8200" y="4735800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8" Type="http://schemas.openxmlformats.org/officeDocument/2006/relationships/theme" Target="../theme/theme4.xml"/><Relationship Id="rId17" Type="http://schemas.openxmlformats.org/officeDocument/2006/relationships/tags" Target="../tags/tag128.xml"/><Relationship Id="rId16" Type="http://schemas.openxmlformats.org/officeDocument/2006/relationships/tags" Target="../tags/tag127.xml"/><Relationship Id="rId15" Type="http://schemas.openxmlformats.org/officeDocument/2006/relationships/tags" Target="../tags/tag126.xml"/><Relationship Id="rId14" Type="http://schemas.openxmlformats.org/officeDocument/2006/relationships/tags" Target="../tags/tag125.xml"/><Relationship Id="rId13" Type="http://schemas.openxmlformats.org/officeDocument/2006/relationships/tags" Target="../tags/tag124.xml"/><Relationship Id="rId12" Type="http://schemas.openxmlformats.org/officeDocument/2006/relationships/tags" Target="../tags/tag123.xml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0.xml"/><Relationship Id="rId7" Type="http://schemas.openxmlformats.org/officeDocument/2006/relationships/slideLayout" Target="../slideLayouts/slideLayout49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6" name="标题 15"/>
          <p:cNvSpPr>
            <a:spLocks noGrp="1"/>
          </p:cNvSpPr>
          <p:nvPr>
            <p:ph type="ctrTitle"/>
          </p:nvPr>
        </p:nvSpPr>
        <p:spPr>
          <a:xfrm>
            <a:off x="187643" y="72390"/>
            <a:ext cx="714136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7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1" name="组合 10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2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3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1" kern="1200">
          <a:solidFill>
            <a:schemeClr val="tx1"/>
          </a:solidFill>
          <a:latin typeface="Microsoft YaHei Bold" panose="020B0502040204020203" charset="-122"/>
          <a:ea typeface="Microsoft YaHei Bold" panose="020B0502040204020203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tags" Target="../tags/tag129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tags" Target="../tags/tag130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33.xml"/><Relationship Id="rId1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0" y="988695"/>
            <a:ext cx="9144000" cy="2946083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33901" y="801529"/>
            <a:ext cx="7676674" cy="3319939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  <a:effectLst/>
        </p:spPr>
        <p:txBody>
          <a:bodyPr lIns="45718" rIns="45718" anchor="ctr"/>
          <a:lstStyle/>
          <a:p>
            <a:pPr algn="ctr"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54292" y="22860"/>
            <a:ext cx="9198293" cy="517445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4" name="Shape 26"/>
          <p:cNvSpPr/>
          <p:nvPr/>
        </p:nvSpPr>
        <p:spPr>
          <a:xfrm>
            <a:off x="3021330" y="3127375"/>
            <a:ext cx="3148965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微软雅黑" panose="020B0503020204020204" pitchFamily="34" charset="-122"/>
              </a:rPr>
              <a:t>教学管理员</a:t>
            </a:r>
            <a:endParaRPr lang="zh-CN" sz="1350" kern="0" dirty="0">
              <a:sym typeface="微软雅黑" panose="020B0503020204020204" pitchFamily="34" charset="-122"/>
            </a:endParaRPr>
          </a:p>
        </p:txBody>
      </p:sp>
      <p:sp>
        <p:nvSpPr>
          <p:cNvPr id="16" name="Shape 26"/>
          <p:cNvSpPr/>
          <p:nvPr/>
        </p:nvSpPr>
        <p:spPr>
          <a:xfrm>
            <a:off x="1127760" y="1405414"/>
            <a:ext cx="6888956" cy="133794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lstStyle/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300" b="1" kern="0" dirty="0">
                <a:sym typeface="微软雅黑" panose="020B0503020204020204" pitchFamily="34" charset="-122"/>
              </a:rPr>
              <a:t>校友邦实习实践平台</a:t>
            </a:r>
            <a:endParaRPr lang="zh-CN" sz="3600" b="1" kern="0" dirty="0">
              <a:sym typeface="微软雅黑" panose="020B0503020204020204" pitchFamily="34" charset="-122"/>
            </a:endParaRPr>
          </a:p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100" kern="0" dirty="0">
                <a:sym typeface="微软雅黑" panose="020B0503020204020204" pitchFamily="34" charset="-122"/>
              </a:rPr>
              <a:t>操作指南</a:t>
            </a:r>
            <a:endParaRPr lang="zh-CN" sz="2100" kern="0" dirty="0"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781901" y="2923699"/>
            <a:ext cx="1580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010978" y="4356735"/>
            <a:ext cx="1122521" cy="359569"/>
            <a:chOff x="8365" y="9148"/>
            <a:chExt cx="2357" cy="755"/>
          </a:xfrm>
        </p:grpSpPr>
        <p:sp>
          <p:nvSpPr>
            <p:cNvPr id="29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2.3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设置项目</a:t>
            </a:r>
            <a:endParaRPr lang="zh-CN" altLang="en-US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254760"/>
            <a:ext cx="6901180" cy="33845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11505" y="554355"/>
            <a:ext cx="7489825" cy="7004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可手动添加项目或下载模版按要求填写后批量导入项目；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自主项目需要手动添加，且一个计划下只添加一个自主项目；集中项目可以添加多个或批量导入；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endParaRPr lang="en-US" altLang="zh-CN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2.3.1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自主项目</a:t>
            </a:r>
            <a:endParaRPr lang="zh-CN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835" y="2249805"/>
            <a:ext cx="5361305" cy="27470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6770" y="466090"/>
            <a:ext cx="7489825" cy="10223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实习时间：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设置实习开始和结束时间，建议与培养方案保持一致，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此时间需在计划时间范围内；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岗位申请时间：指学生开始实习前需要完成报名时间，可提前或保持与计划时间一致；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岗位申请审核：根据需要设置指导老师是否需要审核学生的报名，如无需审核系统会自动审核通过；</a:t>
            </a:r>
            <a:endParaRPr lang="zh-CN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实习方式：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根据实际安排选择实习方式，建议以现场实习为主；</a:t>
            </a:r>
            <a:endParaRPr lang="zh-CN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岗位证明：根据需要设置可由学生上传岗位证明照片；</a:t>
            </a:r>
            <a:endParaRPr lang="zh-CN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安排学生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关联指导老师：从添加学生选择需要安排实习的学生，或批量导入学生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师生关联；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如有更多设置根据要求完善；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lang="zh-CN" sz="10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lang="zh-CN" sz="10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endParaRPr lang="en-US" altLang="zh-CN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2.3.2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集中项目</a:t>
            </a:r>
            <a:endParaRPr lang="zh-CN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7405" y="411480"/>
            <a:ext cx="7948930" cy="17227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项目名称：建议以基地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实习点名称命名；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实习方式：根据实际安排选择实习方式，建议为现场实习为主；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岗位信息：可以选择是否需要学生填写具体的岗位信息；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参加方式：可以选择是否需要学生报名参加；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实习时间：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设置实习开始和结束时间，建议与培养方案保持一致；此时间需在计划时间范围内；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实习单位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岗位：选择需要安排的基地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实习点的企业及岗位，如无法选择，需从基地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实习点模块中先添加完成；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安排学生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关联指导老师：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从添加学生选择需要安排实习的学生，或批量导入学生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师生关联；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185" y="1948815"/>
            <a:ext cx="6891020" cy="3076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2.3.3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批量导入集中项目</a:t>
            </a:r>
            <a:endParaRPr lang="zh-CN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203960"/>
            <a:ext cx="6985635" cy="35991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50900" y="546100"/>
            <a:ext cx="6287770" cy="6673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如需要设置多个集中实习，可下载项目导入模版；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按模版要求填写，批量改入；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 descr="矩形 23552"/>
          <p:cNvSpPr>
            <a:spLocks noChangeArrowheads="1"/>
          </p:cNvSpPr>
          <p:nvPr/>
        </p:nvSpPr>
        <p:spPr bwMode="auto">
          <a:xfrm>
            <a:off x="308610" y="133985"/>
            <a:ext cx="5762625" cy="32194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rIns="45718" rtlCol="0">
            <a:spAutoFit/>
          </a:bodyPr>
          <a:lstStyle/>
          <a:p>
            <a:r>
              <a:rPr lang="en-US" altLang="zh-CN" sz="1500" b="0">
                <a:sym typeface="+mn-ea"/>
              </a:rPr>
              <a:t> 2</a:t>
            </a:r>
            <a:r>
              <a:rPr lang="en-US" altLang="zh-CN" sz="1500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cs typeface="+mj-cs"/>
                <a:sym typeface="+mn-ea"/>
              </a:rPr>
              <a:t>.</a:t>
            </a:r>
            <a:r>
              <a:rPr lang="en-US" altLang="zh-CN" sz="1500">
                <a:latin typeface="+mj-lt"/>
                <a:cs typeface="+mj-lt"/>
                <a:sym typeface="+mn-ea"/>
              </a:rPr>
              <a:t>4</a:t>
            </a:r>
            <a:r>
              <a:rPr lang="en-US" altLang="zh-CN" sz="1500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cs typeface="+mj-cs"/>
                <a:sym typeface="+mn-ea"/>
              </a:rPr>
              <a:t>.</a:t>
            </a:r>
            <a:r>
              <a:rPr lang="en-US" altLang="zh-CN" sz="1500">
                <a:latin typeface="+mj-lt"/>
                <a:cs typeface="+mj-lt"/>
                <a:sym typeface="+mn-ea"/>
              </a:rPr>
              <a:t>1</a:t>
            </a:r>
            <a:r>
              <a:rPr lang="en-US" altLang="zh-CN" sz="1500">
                <a:sym typeface="+mn-ea"/>
              </a:rPr>
              <a:t> </a:t>
            </a:r>
            <a:r>
              <a:rPr lang="zh-CN" sz="1500">
                <a:sym typeface="+mn-ea"/>
              </a:rPr>
              <a:t>实习计划设置</a:t>
            </a:r>
            <a:r>
              <a:rPr lang="en-US" altLang="zh-CN" sz="1500">
                <a:sym typeface="+mn-ea"/>
              </a:rPr>
              <a:t>-</a:t>
            </a:r>
            <a:r>
              <a:rPr lang="zh-CN" sz="1500">
                <a:sym typeface="+mn-ea"/>
              </a:rPr>
              <a:t>关联指导老师</a:t>
            </a:r>
            <a:r>
              <a:rPr lang="en-US" altLang="zh-CN" sz="1500">
                <a:sym typeface="+mn-ea"/>
              </a:rPr>
              <a:t>-</a:t>
            </a:r>
            <a:r>
              <a:rPr lang="zh-CN" altLang="en-US" sz="1500">
                <a:ea typeface="宋体" panose="02010600030101010101" pitchFamily="2" charset="-122"/>
                <a:sym typeface="+mn-ea"/>
              </a:rPr>
              <a:t>从项目中</a:t>
            </a:r>
            <a:r>
              <a:rPr lang="zh-CN" altLang="en-US" sz="1500">
                <a:sym typeface="+mn-ea"/>
              </a:rPr>
              <a:t>手动关联指导老师</a:t>
            </a:r>
            <a:endParaRPr lang="zh-CN" altLang="en-US" sz="1500" b="1">
              <a:solidFill>
                <a:schemeClr val="tx1"/>
              </a:solidFill>
              <a:latin typeface="Microsoft YaHei Bold" panose="020B0502040204020203" charset="-122"/>
              <a:ea typeface="Microsoft YaHei Bold" panose="020B0502040204020203" charset="-122"/>
              <a:sym typeface="+mn-ea"/>
            </a:endParaRPr>
          </a:p>
        </p:txBody>
      </p:sp>
      <p:sp>
        <p:nvSpPr>
          <p:cNvPr id="4" name="TextBox 11"/>
          <p:cNvSpPr/>
          <p:nvPr/>
        </p:nvSpPr>
        <p:spPr>
          <a:xfrm>
            <a:off x="899160" y="554990"/>
            <a:ext cx="5989955" cy="108140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marL="228600" lvl="0" indent="-228600" algn="l">
              <a:lnSpc>
                <a:spcPct val="110000"/>
              </a:lnSpc>
              <a:spcBef>
                <a:spcPts val="0"/>
              </a:spcBef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可按专业、班级等筛选相同指导老师的学生信息，全选；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marL="228600" lvl="0" indent="-228600" algn="l">
              <a:lnSpc>
                <a:spcPct val="110000"/>
              </a:lnSpc>
              <a:spcBef>
                <a:spcPts val="0"/>
              </a:spcBef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点击添加关联指导老师；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marL="228600" lvl="0" indent="-228600" algn="l">
              <a:lnSpc>
                <a:spcPct val="110000"/>
              </a:lnSpc>
              <a:spcBef>
                <a:spcPts val="0"/>
              </a:spcBef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选择单个或是多个指导老师信息；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marL="228600" lvl="0" indent="-228600" algn="l">
              <a:lnSpc>
                <a:spcPct val="110000"/>
              </a:lnSpc>
              <a:spcBef>
                <a:spcPts val="0"/>
              </a:spcBef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选择对应的指导老师；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marL="228600" lvl="0" indent="-228600" algn="l">
              <a:lnSpc>
                <a:spcPct val="110000"/>
              </a:lnSpc>
              <a:spcBef>
                <a:spcPts val="0"/>
              </a:spcBef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确认关联完成；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9" name="Shape 22"/>
          <p:cNvSpPr>
            <a:spLocks noChangeArrowheads="1"/>
          </p:cNvSpPr>
          <p:nvPr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230370" y="2890520"/>
            <a:ext cx="38227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71550" y="1072833"/>
            <a:ext cx="5080000" cy="635000"/>
          </a:xfrm>
          <a:prstGeom prst="rect">
            <a:avLst/>
          </a:prstGeom>
        </p:spPr>
        <p:txBody>
          <a:bodyPr/>
          <a:p/>
        </p:txBody>
      </p:sp>
      <p:pic>
        <p:nvPicPr>
          <p:cNvPr id="5" name="图片 4"/>
          <p:cNvPicPr/>
          <p:nvPr/>
        </p:nvPicPr>
        <p:blipFill>
          <a:blip r:embed="rId1"/>
        </p:blipFill>
        <p:spPr>
          <a:xfrm>
            <a:off x="971550" y="1707833"/>
            <a:ext cx="7905750" cy="29241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71550" y="4632008"/>
            <a:ext cx="5080000" cy="635000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2.4.2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>
                <a:sym typeface="+mn-ea"/>
              </a:rPr>
              <a:t>关联指导老师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批量关联导师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9160" y="554990"/>
            <a:ext cx="5630545" cy="1457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可单个搜索学生；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选择对应学生信息，可全选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单个新增关联指导老师；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可移除原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指导老师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，重新选择新的指导老师，完成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指导老师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更换；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如学生较多，可批量导入师生关联，按导入模版要求填写；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更多设置中可对中断实习的学生进行实习中断；再变更实习方式；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endParaRPr lang="en-US" altLang="zh-CN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2450" y="1216660"/>
            <a:ext cx="4822825" cy="744220"/>
          </a:xfrm>
          <a:prstGeom prst="rect">
            <a:avLst/>
          </a:prstGeom>
        </p:spPr>
        <p:txBody>
          <a:bodyPr/>
          <a:p/>
        </p:txBody>
      </p:sp>
      <p:pic>
        <p:nvPicPr>
          <p:cNvPr id="6" name="图片 5"/>
          <p:cNvPicPr/>
          <p:nvPr/>
        </p:nvPicPr>
        <p:blipFill>
          <a:blip r:embed="rId1"/>
        </p:blipFill>
        <p:spPr>
          <a:xfrm>
            <a:off x="733425" y="1851660"/>
            <a:ext cx="7784465" cy="3288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3.4 查看统计报表</a:t>
            </a: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点击左侧导航栏“统计报表”按钮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点击功能菜单中对应的报表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通过“院系/专业/班级”、“学年/学期”等筛选需要的数据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点击“自定义表格”按钮，可以选择表格显示的维度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5.  点击“批量导出”按钮，导出筛选的数据，跳转到下载中心进行下载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温馨提示：到下载中心下载时，如果表格较大，报表下载状态会显示“报表生成中”，请等待片刻即可。如长时间还是显示“报表生成中”，可按键盘“F5”键，刷新网页。</a:t>
            </a:r>
            <a:endParaRPr lang="zh-CN" altLang="en-US" sz="90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386080" y="123190"/>
            <a:ext cx="5461159" cy="393859"/>
          </a:xfr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cs typeface="+mj-cs"/>
              </a:defRPr>
            </a:lvl1pPr>
          </a:lstStyle>
          <a:p>
            <a:r>
              <a:rPr lang="en-US" altLang="zh-CN">
                <a:sym typeface="+mn-ea"/>
              </a:rPr>
              <a:t>3.</a:t>
            </a:r>
            <a:r>
              <a:rPr lang="zh-CN" altLang="en-US">
                <a:sym typeface="+mn-ea"/>
              </a:rPr>
              <a:t>查看统计报表</a:t>
            </a:r>
            <a:endParaRPr lang="en-US" altLang="zh-CN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1505" y="339725"/>
            <a:ext cx="6816725" cy="12528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点击统计报表；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可选择对应实习不同阶段查看对应的统计报表</a:t>
            </a: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可对需要导出的统计报表按自定义设置；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可导出表格；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从下载中心下载报表，如数据较多建议可分开导出；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9795" y="1000760"/>
            <a:ext cx="5080000" cy="635000"/>
          </a:xfrm>
          <a:prstGeom prst="rect">
            <a:avLst/>
          </a:prstGeom>
        </p:spPr>
        <p:txBody>
          <a:bodyPr/>
          <a:p/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1707515"/>
            <a:ext cx="6600825" cy="2939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3.4 查看统计报表</a:t>
            </a: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点击左侧导航栏“统计报表”按钮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点击功能菜单中对应的报表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通过“院系/专业/班级”、“学年/学期”等筛选需要的数据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点击“自定义表格”按钮，可以选择表格显示的维度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5.  点击“批量导出”按钮，导出筛选的数据，跳转到下载中心进行下载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温馨提示：到下载中心下载时，如果表格较大，报表下载状态会显示“报表生成中”，请等待片刻即可。如长时间还是显示“报表生成中”，可按键盘“F5”键，刷新网页。</a:t>
            </a:r>
            <a:endParaRPr lang="zh-CN" altLang="en-US" sz="90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386080" y="123190"/>
            <a:ext cx="5461159" cy="393859"/>
          </a:xfr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cs typeface="+mj-cs"/>
              </a:defRPr>
            </a:lvl1pPr>
          </a:lstStyle>
          <a:p>
            <a:r>
              <a:rPr lang="en-US" altLang="zh-CN">
                <a:sym typeface="+mn-ea"/>
              </a:rPr>
              <a:t>4.1 </a:t>
            </a:r>
            <a:r>
              <a:rPr lang="zh-CN" altLang="zh-CN">
                <a:sym typeface="+mn-ea"/>
              </a:rPr>
              <a:t>导出实习资料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实习手册</a:t>
            </a:r>
            <a:endParaRPr lang="zh-CN" altLang="en-US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3590" y="466090"/>
            <a:ext cx="6717030" cy="101092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点击实践教学，报告批阅；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可按课程，班级等筛选需要导出的范围，全选</a:t>
            </a: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批量下载实习手册，含周日志文档，下载至该当前使用电脑的文档下载路径处；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ea"/>
              <a:defRPr/>
            </a:pP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5500" y="901065"/>
            <a:ext cx="4359275" cy="503555"/>
          </a:xfrm>
          <a:prstGeom prst="rect">
            <a:avLst/>
          </a:prstGeom>
        </p:spPr>
        <p:txBody>
          <a:bodyPr/>
          <a:p/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491615"/>
            <a:ext cx="6701790" cy="3361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3.4 查看统计报表</a:t>
            </a: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点击左侧导航栏“统计报表”按钮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点击功能菜单中对应的报表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通过“院系/专业/班级”、“学年/学期”等筛选需要的数据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点击“自定义表格”按钮，可以选择表格显示的维度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5.  点击“批量导出”按钮，导出筛选的数据，跳转到下载中心进行下载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温馨提示：到下载中心下载时，如果表格较大，报表下载状态会显示“报表生成中”，请等待片刻即可。如长时间还是显示“报表生成中”，可按键盘“F5”键，刷新网页。</a:t>
            </a:r>
            <a:endParaRPr lang="zh-CN" altLang="en-US" sz="90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323850" y="123190"/>
            <a:ext cx="5461159" cy="393859"/>
          </a:xfr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cs typeface="+mj-cs"/>
              </a:defRPr>
            </a:lvl1pPr>
          </a:lstStyle>
          <a:p>
            <a:r>
              <a:rPr lang="en-US" altLang="zh-CN">
                <a:sym typeface="+mn-ea"/>
              </a:rPr>
              <a:t>4.2 </a:t>
            </a:r>
            <a:r>
              <a:rPr lang="zh-CN" altLang="zh-CN">
                <a:sym typeface="+mn-ea"/>
              </a:rPr>
              <a:t>导出实习资料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过程文档</a:t>
            </a:r>
            <a:endParaRPr lang="zh-CN" altLang="en-US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895" y="339725"/>
            <a:ext cx="6816725" cy="95821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点击统计报表，实习过程汇总；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可按课程，班级等筛选需要导出的范围，全选</a:t>
            </a: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下载实习资料；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选择需要下载的资料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从下载中心处下载；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en-US" altLang="zh-CN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ea"/>
              <a:defRPr/>
            </a:pPr>
            <a:endParaRPr kumimoji="0" lang="zh-CN" altLang="en-US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707515"/>
            <a:ext cx="6113780" cy="3340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7" name="标题 1"/>
          <p:cNvSpPr>
            <a:spLocks noGrp="1"/>
          </p:cNvSpPr>
          <p:nvPr>
            <p:ph type="ctrTitle"/>
          </p:nvPr>
        </p:nvSpPr>
        <p:spPr>
          <a:xfrm>
            <a:off x="539750" y="522605"/>
            <a:ext cx="5461000" cy="791210"/>
          </a:xfrm>
        </p:spPr>
        <p:txBody>
          <a:bodyPr anchor="b" anchorCtr="0"/>
          <a:p>
            <a:pPr marL="0" indent="0" defTabSz="685800">
              <a:buClrTx/>
              <a:buSzTx/>
              <a:buFont typeface="+mj-ea"/>
            </a:pPr>
            <a:r>
              <a:rPr lang="zh-CN" altLang="en-US" sz="1200" b="0" kern="12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①</a:t>
            </a:r>
            <a:r>
              <a:rPr lang="en-US" altLang="zh-CN" sz="1200" b="0" kern="12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zh-CN" altLang="en-US" sz="1200" b="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从右侧铃铛图标点击；</a:t>
            </a:r>
            <a:br>
              <a:rPr lang="zh-CN" altLang="en-US" sz="1200" b="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</a:br>
            <a:r>
              <a:rPr lang="zh-CN" altLang="en-US" sz="1200" b="0" kern="12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②</a:t>
            </a:r>
            <a:r>
              <a:rPr lang="en-US" altLang="zh-CN" sz="1200" b="0" kern="12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zh-CN" altLang="en-US" sz="1200" b="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点击学校公告；</a:t>
            </a:r>
            <a:br>
              <a:rPr lang="zh-CN" altLang="en-US" sz="1200" b="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</a:br>
            <a:r>
              <a:rPr lang="zh-CN" altLang="en-US" sz="1200" b="0" kern="12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③</a:t>
            </a:r>
            <a:r>
              <a:rPr lang="en-US" altLang="zh-CN" sz="1200" b="0" kern="12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zh-CN" altLang="en-US" sz="12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填写公告内容，</a:t>
            </a:r>
            <a:r>
              <a:rPr lang="zh-CN" altLang="en-US" sz="12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选择发送对象</a:t>
            </a:r>
            <a:r>
              <a:rPr lang="zh-CN" altLang="en-US" sz="12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，发布公告</a:t>
            </a:r>
            <a:br>
              <a:rPr lang="zh-CN" altLang="en-US" sz="1200" b="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</a:br>
            <a:endParaRPr lang="zh-CN" altLang="en-US" sz="1200" b="0" kern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323215" y="128270"/>
            <a:ext cx="5461159" cy="393859"/>
          </a:xfr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cs typeface="+mj-cs"/>
              </a:defRPr>
            </a:lvl1pPr>
          </a:lstStyle>
          <a:p>
            <a:r>
              <a:rPr lang="en-US">
                <a:sym typeface="+mn-ea"/>
              </a:rPr>
              <a:t>5.</a:t>
            </a:r>
            <a:r>
              <a:rPr lang="zh-CN">
                <a:sym typeface="+mn-ea"/>
              </a:rPr>
              <a:t>学校公告</a:t>
            </a:r>
            <a:endParaRPr lang="zh-CN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8480" y="684530"/>
            <a:ext cx="4073525" cy="482600"/>
          </a:xfrm>
          <a:prstGeom prst="rect">
            <a:avLst/>
          </a:prstGeom>
        </p:spPr>
        <p:txBody>
          <a:bodyPr/>
          <a:p/>
        </p:txBody>
      </p:sp>
      <p:pic>
        <p:nvPicPr>
          <p:cNvPr id="7" name="图片 6"/>
          <p:cNvPicPr/>
          <p:nvPr/>
        </p:nvPicPr>
        <p:blipFill>
          <a:blip r:embed="rId1"/>
        </p:blipFill>
        <p:spPr>
          <a:xfrm>
            <a:off x="827405" y="1319530"/>
            <a:ext cx="7393940" cy="337375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460" y="195580"/>
            <a:ext cx="5461000" cy="768350"/>
          </a:xfrm>
        </p:spPr>
        <p:txBody>
          <a:bodyPr/>
          <a:p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一、平台操作指南</a:t>
            </a:r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r>
              <a:rPr lang="en-US" altLang="zh-CN" kern="0" dirty="0">
                <a:sym typeface="+mn-ea"/>
              </a:rPr>
              <a:t>   </a:t>
            </a:r>
            <a:r>
              <a:rPr lang="en-US" altLang="zh-CN" kern="0" dirty="0">
                <a:latin typeface="+mj-ea"/>
                <a:ea typeface="+mj-ea"/>
                <a:cs typeface="+mj-ea"/>
                <a:sym typeface="+mn-ea"/>
              </a:rPr>
              <a:t>1.</a:t>
            </a:r>
            <a:r>
              <a:rPr lang="zh-CN" altLang="en-US" noProof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  <a:sym typeface="Calibri" panose="020F0502020204030204" pitchFamily="34" charset="0"/>
              </a:rPr>
              <a:t>电脑网页端登录</a:t>
            </a:r>
            <a:br>
              <a:rPr lang="zh-CN" kern="0" dirty="0">
                <a:sym typeface="+mn-ea"/>
              </a:rPr>
            </a:br>
            <a:endParaRPr lang="zh-CN" altLang="en-US" sz="1200" noProof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  <a:cs typeface="+mj-ea"/>
              <a:sym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5015" y="619125"/>
            <a:ext cx="6816725" cy="12528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建议选择最新谷歌浏览器中打开：www.xybsyw.com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或百度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“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校友邦官网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”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官网首页右上角点击“教师登录”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选择您要登录的学校(可通过选择省份或者关键字搜索学校）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输入账号和密码直接登录/或选择扫码登录使用小程序教师端扫码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首次登入时需绑定手机，并重设密码。如绑定手机后，忘记密码时可自行重置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7" name="图片 6"/>
          <p:cNvPicPr/>
          <p:nvPr/>
        </p:nvPicPr>
        <p:blipFill>
          <a:blip r:embed="rId1"/>
        </p:blipFill>
        <p:spPr>
          <a:xfrm>
            <a:off x="1085215" y="2117090"/>
            <a:ext cx="6168390" cy="2818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7220" y="4862830"/>
            <a:ext cx="4380865" cy="494665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6.</a:t>
            </a:r>
            <a:r>
              <a:rPr lang="zh-CN" altLang="en-US"/>
              <a:t>微信小程序</a:t>
            </a:r>
            <a:r>
              <a:rPr lang="en-US" altLang="zh-CN"/>
              <a:t>-</a:t>
            </a:r>
            <a:r>
              <a:rPr lang="zh-CN" altLang="en-US"/>
              <a:t>登录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67995" y="590550"/>
            <a:ext cx="6610350" cy="8102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微信扫描下方二维码关注校友邦教师端公众号，点击实践管理，工作台，进入登录界面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输入学校、账号、密码进行登录或使用验证码登录；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从在下方我的，设置里可以退出登录，切换账号或修改密码等；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76605" y="2139950"/>
            <a:ext cx="2211705" cy="2211705"/>
          </a:xfrm>
          <a:prstGeom prst="rect">
            <a:avLst/>
          </a:prstGeom>
          <a:ln>
            <a:noFill/>
          </a:ln>
        </p:spPr>
      </p:pic>
      <p:pic>
        <p:nvPicPr>
          <p:cNvPr id="9" name="图片 8"/>
          <p:cNvPicPr/>
          <p:nvPr/>
        </p:nvPicPr>
        <p:blipFill>
          <a:blip r:embed="rId3"/>
        </p:blipFill>
        <p:spPr>
          <a:xfrm>
            <a:off x="5436235" y="2139950"/>
            <a:ext cx="2960370" cy="23653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310" y="2139950"/>
            <a:ext cx="2216785" cy="213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705" y="72390"/>
            <a:ext cx="5461159" cy="393859"/>
          </a:xfrm>
        </p:spPr>
        <p:txBody>
          <a:bodyPr/>
          <a:p>
            <a:r>
              <a:rPr lang="en-US">
                <a:sym typeface="+mn-ea"/>
              </a:rPr>
              <a:t> 7.1 </a:t>
            </a:r>
            <a:r>
              <a:rPr lang="zh-CN">
                <a:sym typeface="+mn-ea"/>
              </a:rPr>
              <a:t>小程序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工作台</a:t>
            </a:r>
            <a:endParaRPr lang="zh-CN" altLang="en-US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137285"/>
            <a:ext cx="2113280" cy="33864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30" y="1156335"/>
            <a:ext cx="2103755" cy="34366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145" y="1176020"/>
            <a:ext cx="2134870" cy="33477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895" y="1175385"/>
            <a:ext cx="2091690" cy="336042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179705" y="1851660"/>
            <a:ext cx="695960" cy="2882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noAutofit/>
          </a:bodyPr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1505" y="555625"/>
            <a:ext cx="5467985" cy="3308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可切换为管理员，查看学院计划概况</a:t>
            </a:r>
            <a:endParaRPr kumimoji="0" lang="en-US" altLang="zh-CN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7.2 </a:t>
            </a:r>
            <a:r>
              <a:rPr lang="zh-CN">
                <a:sym typeface="+mn-ea"/>
              </a:rPr>
              <a:t>小程序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大数据</a:t>
            </a:r>
            <a:endParaRPr lang="zh-CN" altLang="en-US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1347470"/>
            <a:ext cx="2284730" cy="33667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655" y="1347470"/>
            <a:ext cx="2270760" cy="337693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2339340" y="4371975"/>
            <a:ext cx="384175" cy="431800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363845" y="4371975"/>
            <a:ext cx="415290" cy="431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3260" y="483235"/>
            <a:ext cx="6204585" cy="58102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>
              <a:lnSpc>
                <a:spcPct val="120000"/>
              </a:lnSpc>
            </a:pPr>
            <a:r>
              <a:rPr lang="zh-CN" altLang="en-US" sz="1200" b="0"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en-US" altLang="zh-CN" sz="1200" b="0"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1000" b="0"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1200" b="0"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增值业务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实时监控数据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在小程序端的显示（网页端为数据监控大屏）；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b="0"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</a:t>
            </a:r>
            <a:r>
              <a:rPr lang="en-US" altLang="zh-CN" sz="1200" b="0"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可在移动端随时查看实时数据和相关统计数据；</a:t>
            </a:r>
            <a:endParaRPr kumimoji="0" lang="en-US" altLang="zh-CN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7.3 </a:t>
            </a:r>
            <a:r>
              <a:rPr lang="zh-CN">
                <a:sym typeface="+mn-ea"/>
              </a:rPr>
              <a:t>小程序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消息</a:t>
            </a:r>
            <a:endParaRPr lang="zh-CN" altLang="en-US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260" y="267335"/>
            <a:ext cx="6816725" cy="87884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kern="1200" cap="none" spc="0" normalizeH="0" baseline="0" noProof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从小程序，右下角，点击消息；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可选择查看实习消息、系统消息、学校公告、互动消息等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“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我的学生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”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可与学生发送信息；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学校公告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，可发布公告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</p:blipFill>
        <p:spPr>
          <a:xfrm>
            <a:off x="971550" y="1563370"/>
            <a:ext cx="4812030" cy="35369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43305" y="1995805"/>
            <a:ext cx="4939665" cy="533400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7.4 </a:t>
            </a:r>
            <a:r>
              <a:rPr lang="zh-CN">
                <a:sym typeface="+mn-ea"/>
              </a:rPr>
              <a:t>小程序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我的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客服与反馈</a:t>
            </a:r>
            <a:endParaRPr lang="zh-CN" altLang="en-US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260" y="51435"/>
            <a:ext cx="6816725" cy="136906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从小程序，右下角，点击我的；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选择客服与反馈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可查看常见问题；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也可按问题分类查找自助解决；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750" y="-843280"/>
            <a:ext cx="5382260" cy="458470"/>
          </a:xfrm>
          <a:prstGeom prst="rect">
            <a:avLst/>
          </a:prstGeom>
        </p:spPr>
        <p:txBody>
          <a:bodyPr/>
          <a:p/>
        </p:txBody>
      </p:sp>
      <p:sp>
        <p:nvSpPr>
          <p:cNvPr id="6" name="文本框 5"/>
          <p:cNvSpPr txBox="1"/>
          <p:nvPr/>
        </p:nvSpPr>
        <p:spPr>
          <a:xfrm>
            <a:off x="539750" y="4592320"/>
            <a:ext cx="5382260" cy="458470"/>
          </a:xfrm>
          <a:prstGeom prst="rect">
            <a:avLst/>
          </a:prstGeom>
        </p:spPr>
        <p:txBody>
          <a:bodyPr/>
          <a:p/>
        </p:txBody>
      </p:sp>
      <p:sp>
        <p:nvSpPr>
          <p:cNvPr id="7" name="文本框 6"/>
          <p:cNvSpPr txBox="1"/>
          <p:nvPr/>
        </p:nvSpPr>
        <p:spPr>
          <a:xfrm>
            <a:off x="1043940" y="-973455"/>
            <a:ext cx="5071745" cy="419100"/>
          </a:xfrm>
          <a:prstGeom prst="rect">
            <a:avLst/>
          </a:prstGeom>
        </p:spPr>
        <p:txBody>
          <a:bodyPr/>
          <a:p/>
        </p:txBody>
      </p:sp>
      <p:pic>
        <p:nvPicPr>
          <p:cNvPr id="9" name="图片 8"/>
          <p:cNvPicPr/>
          <p:nvPr/>
        </p:nvPicPr>
        <p:blipFill>
          <a:blip r:embed="rId1"/>
        </p:blipFill>
        <p:spPr>
          <a:xfrm>
            <a:off x="1043305" y="1491615"/>
            <a:ext cx="5002530" cy="33915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43940" y="4509770"/>
            <a:ext cx="5071745" cy="419100"/>
          </a:xfrm>
          <a:prstGeom prst="rect">
            <a:avLst/>
          </a:prstGeom>
        </p:spPr>
        <p:txBody>
          <a:bodyPr/>
          <a:p/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-10954" y="1255395"/>
            <a:ext cx="9154478" cy="2175034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28186" y="952976"/>
            <a:ext cx="7687628" cy="267938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14764" y="0"/>
            <a:ext cx="9158764" cy="515207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" name="Shape 26"/>
          <p:cNvSpPr/>
          <p:nvPr/>
        </p:nvSpPr>
        <p:spPr>
          <a:xfrm>
            <a:off x="3091339" y="1433036"/>
            <a:ext cx="2961323" cy="64516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600" b="1" kern="0" dirty="0">
                <a:sym typeface="微软雅黑" panose="020B0503020204020204" pitchFamily="34" charset="-122"/>
              </a:rPr>
              <a:t>谢谢观看</a:t>
            </a:r>
            <a:endParaRPr lang="zh-CN" sz="3600" b="1" kern="0" dirty="0">
              <a:sym typeface="微软雅黑" panose="020B0503020204020204" pitchFamily="34" charset="-122"/>
            </a:endParaRPr>
          </a:p>
        </p:txBody>
      </p:sp>
      <p:sp>
        <p:nvSpPr>
          <p:cNvPr id="3" name="Shape 26"/>
          <p:cNvSpPr/>
          <p:nvPr/>
        </p:nvSpPr>
        <p:spPr>
          <a:xfrm>
            <a:off x="3204210" y="2421255"/>
            <a:ext cx="2593340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客服电话：</a:t>
            </a:r>
            <a:r>
              <a:rPr lang="en-US" altLang="zh-CN" sz="1350">
                <a:sym typeface="+mn-ea"/>
              </a:rPr>
              <a:t>0579-82722068</a:t>
            </a:r>
            <a:endParaRPr lang="zh-CN" altLang="en-US" sz="1350" baseline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172778" y="2167890"/>
            <a:ext cx="2867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010978" y="3966210"/>
            <a:ext cx="1122521" cy="359569"/>
            <a:chOff x="8365" y="9148"/>
            <a:chExt cx="2357" cy="755"/>
          </a:xfrm>
        </p:grpSpPr>
        <p:sp>
          <p:nvSpPr>
            <p:cNvPr id="6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59080" y="0"/>
            <a:ext cx="5461159" cy="393859"/>
          </a:xfrm>
        </p:spPr>
        <p:txBody>
          <a:bodyPr/>
          <a:p>
            <a:r>
              <a:rPr lang="en-US" altLang="zh-CN">
                <a:sym typeface="+mn-ea"/>
              </a:rPr>
              <a:t>1.1 </a:t>
            </a:r>
            <a:r>
              <a:rPr lang="zh-CN" altLang="en-US">
                <a:sym typeface="+mn-ea"/>
              </a:rPr>
              <a:t>学籍异动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1505" y="195580"/>
            <a:ext cx="7952105" cy="111506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l" defTabSz="914400" hangingPunct="0">
              <a:lnSpc>
                <a:spcPct val="130000"/>
              </a:lnSpc>
              <a:buClrTx/>
              <a:buSzTx/>
              <a:buFont typeface="+mj-ea"/>
              <a:defRPr/>
            </a:pPr>
            <a:r>
              <a:rPr kumimoji="0" lang="zh-CN" altLang="en-US" sz="1200" b="0" kern="1200" cap="none" spc="0" normalizeH="0" baseline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对于休学复学等原因需要变更年级或者班级的学生，可通过学生信息批量导入，完成学生学籍异动；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也可以通过单个手动异动；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点击基础信息，学生信息；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通过姓名或学号搜索需要异动的学生信息；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点击右侧更多（三点符号），选择学籍异动；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选择异动原因，选择学生最新学籍信息；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选择异动的生效学期：保持与实习计划所属学期一致；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0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0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kumimoji="0" lang="zh-CN" sz="14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10890" y="4700270"/>
            <a:ext cx="2082165" cy="215900"/>
          </a:xfrm>
          <a:prstGeom prst="rect">
            <a:avLst/>
          </a:prstGeom>
        </p:spPr>
        <p:txBody>
          <a:bodyPr/>
          <a:p/>
        </p:txBody>
      </p:sp>
      <p:sp>
        <p:nvSpPr>
          <p:cNvPr id="5" name="文本框 4"/>
          <p:cNvSpPr txBox="1"/>
          <p:nvPr/>
        </p:nvSpPr>
        <p:spPr>
          <a:xfrm>
            <a:off x="920115" y="1216660"/>
            <a:ext cx="5080000" cy="635000"/>
          </a:xfrm>
          <a:prstGeom prst="rect">
            <a:avLst/>
          </a:prstGeom>
        </p:spPr>
        <p:txBody>
          <a:bodyPr/>
          <a:p/>
        </p:txBody>
      </p:sp>
      <p:pic>
        <p:nvPicPr>
          <p:cNvPr id="7" name="图片 6"/>
          <p:cNvPicPr/>
          <p:nvPr/>
        </p:nvPicPr>
        <p:blipFill>
          <a:blip r:embed="rId1"/>
        </p:blipFill>
        <p:spPr>
          <a:xfrm>
            <a:off x="899795" y="2171700"/>
            <a:ext cx="7094220" cy="28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1.2 </a:t>
            </a:r>
            <a:r>
              <a:rPr lang="zh-CN" altLang="zh-CN">
                <a:sym typeface="+mn-ea"/>
              </a:rPr>
              <a:t>教师信息新增</a:t>
            </a:r>
            <a:r>
              <a:rPr lang="zh-CN" altLang="en-US">
                <a:sym typeface="+mn-ea"/>
              </a:rPr>
              <a:t>及权限设置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260" y="339090"/>
            <a:ext cx="6816725" cy="12528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点击基础设置中的教师信息；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选择新增教师或批量导入；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可编辑设置管理员权限，如学院管理员、专业管理员等；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可点击右侧更多（三点符号），选择重置密码，重新发送账号和密码到手机短信；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2185" y="929005"/>
            <a:ext cx="5006975" cy="508635"/>
          </a:xfrm>
          <a:prstGeom prst="rect">
            <a:avLst/>
          </a:prstGeom>
        </p:spPr>
        <p:txBody>
          <a:bodyPr/>
          <a:p/>
        </p:txBody>
      </p:sp>
      <p:pic>
        <p:nvPicPr>
          <p:cNvPr id="5" name="图片 4"/>
          <p:cNvPicPr/>
          <p:nvPr/>
        </p:nvPicPr>
        <p:blipFill>
          <a:blip r:embed="rId1"/>
        </p:blipFill>
        <p:spPr>
          <a:xfrm>
            <a:off x="971550" y="1564005"/>
            <a:ext cx="7491095" cy="3219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1.3 </a:t>
            </a:r>
            <a:r>
              <a:rPr lang="zh-CN" altLang="en-US">
                <a:sym typeface="+mn-ea"/>
              </a:rPr>
              <a:t>导入（新增）</a:t>
            </a:r>
            <a:r>
              <a:rPr lang="zh-CN">
                <a:sym typeface="+mn-ea"/>
              </a:rPr>
              <a:t>实践课程</a:t>
            </a:r>
            <a:endParaRPr lang="zh-CN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895" y="339725"/>
            <a:ext cx="7223760" cy="12528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实践教学，实践课程；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选择新增课程或批量导入</a:t>
            </a: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；如需要添加新的实践类型，可以由校级管理员先添加再导入；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可预览和编辑已添加的课程信息；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1550" y="640398"/>
            <a:ext cx="5080000" cy="635000"/>
          </a:xfrm>
          <a:prstGeom prst="rect">
            <a:avLst/>
          </a:prstGeom>
        </p:spPr>
        <p:txBody>
          <a:bodyPr/>
          <a:p/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1491615"/>
            <a:ext cx="8562975" cy="3168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1.4 </a:t>
            </a:r>
            <a:r>
              <a:rPr lang="zh-CN" altLang="en-US">
                <a:sym typeface="+mn-ea"/>
              </a:rPr>
              <a:t>新增</a:t>
            </a:r>
            <a:r>
              <a:rPr lang="zh-CN">
                <a:sym typeface="+mn-ea"/>
              </a:rPr>
              <a:t>基地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实习点</a:t>
            </a:r>
            <a:endParaRPr lang="zh-CN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5650" y="390525"/>
            <a:ext cx="6816725" cy="12528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点击基地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实习点；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选择实践基地或实习点，已签订协议为实践基地，未签订协议的为实习点；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选择单个添加或批量导入，可下载批量导入表格；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单个添加岗位，或在批量导入中导入多个岗位信息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7590" y="999490"/>
            <a:ext cx="5157470" cy="549910"/>
          </a:xfrm>
          <a:prstGeom prst="rect">
            <a:avLst/>
          </a:prstGeom>
        </p:spPr>
        <p:txBody>
          <a:bodyPr/>
          <a:p/>
        </p:txBody>
      </p:sp>
      <p:pic>
        <p:nvPicPr>
          <p:cNvPr id="5" name="图片 4"/>
          <p:cNvPicPr/>
          <p:nvPr/>
        </p:nvPicPr>
        <p:blipFill>
          <a:blip r:embed="rId1"/>
        </p:blipFill>
        <p:spPr>
          <a:xfrm>
            <a:off x="1037590" y="1563370"/>
            <a:ext cx="6772275" cy="3307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1.5 </a:t>
            </a:r>
            <a:r>
              <a:rPr lang="zh-CN">
                <a:sym typeface="+mn-ea"/>
              </a:rPr>
              <a:t>基地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实习点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批量导入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260" y="466090"/>
            <a:ext cx="6816725" cy="115379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按表格要求填写基地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实习点导入模版，上传；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按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表格</a:t>
            </a: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要求填写岗位信息导入模版，上传；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可选择基地和岗位同时导入，也可单独导入；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ea"/>
              <a:defRPr/>
            </a:pP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3255" y="856615"/>
            <a:ext cx="4631055" cy="527050"/>
          </a:xfrm>
          <a:prstGeom prst="rect">
            <a:avLst/>
          </a:prstGeom>
        </p:spPr>
        <p:txBody>
          <a:bodyPr/>
          <a:p/>
        </p:txBody>
      </p:sp>
      <p:pic>
        <p:nvPicPr>
          <p:cNvPr id="6" name="图片 5"/>
          <p:cNvPicPr/>
          <p:nvPr/>
        </p:nvPicPr>
        <p:blipFill>
          <a:blip r:embed="rId1"/>
        </p:blipFill>
        <p:spPr>
          <a:xfrm>
            <a:off x="971550" y="1491615"/>
            <a:ext cx="8014335" cy="3359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460" y="12700"/>
            <a:ext cx="5461159" cy="393859"/>
          </a:xfrm>
        </p:spPr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2.1 </a:t>
            </a:r>
            <a:r>
              <a:rPr lang="zh-CN" altLang="en-US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设置计划</a:t>
            </a:r>
            <a:endParaRPr lang="zh-CN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895" y="466090"/>
            <a:ext cx="8274685" cy="173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计划名称：建议输入年级</a:t>
            </a:r>
            <a:r>
              <a:rPr lang="en-US" altLang="zh-CN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+</a:t>
            </a:r>
            <a:r>
              <a:rPr lang="zh-CN" altLang="en-US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院系</a:t>
            </a:r>
            <a:r>
              <a:rPr lang="en-US" altLang="zh-CN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+</a:t>
            </a:r>
            <a:r>
              <a:rPr lang="zh-CN" altLang="en-US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实习类型；</a:t>
            </a:r>
            <a:endParaRPr lang="zh-CN" altLang="en-US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实习时间：设置实习开始和结束时间，建议与培养方案保持一致；如为</a:t>
            </a:r>
            <a:r>
              <a:rPr lang="zh-CN" altLang="en-US" sz="10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跨学期的实习，默认统计报表归档学期为开始时间所在学期，且可以手动归档学期；</a:t>
            </a:r>
            <a:endParaRPr lang="zh-CN" altLang="en-US" sz="10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选择课程：可按内容搜索相关课程，如未找到对应可能，可从左下角点新增，也可通过实践课程模块新增课程后再重新选择；</a:t>
            </a:r>
            <a:endParaRPr lang="zh-CN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参加班级：选择对应需要参加的年级和班级；</a:t>
            </a:r>
            <a:endParaRPr lang="zh-CN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实习负责老师：为实习计划负责老师，可指定老师来设置实习要求和创建实习项目；</a:t>
            </a:r>
            <a:endParaRPr lang="zh-CN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0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更多设置：可根据培养方案完善内容，</a:t>
            </a:r>
            <a:r>
              <a:rPr lang="zh-CN" altLang="en-US" sz="10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点击下一步会自动跳转到实习要求设置界面；或提交完成第一步设置；带</a:t>
            </a:r>
            <a:r>
              <a:rPr lang="en-US" altLang="zh-CN" sz="10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*</a:t>
            </a:r>
            <a:r>
              <a:rPr lang="zh-CN" altLang="en-US" sz="10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号为必填项</a:t>
            </a:r>
            <a:endParaRPr lang="zh-CN" sz="10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lang="zh-CN" altLang="en-US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r>
              <a:rPr lang="en-US" altLang="zh-CN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   </a:t>
            </a:r>
            <a:endParaRPr kumimoji="0" lang="zh-CN" altLang="en-US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algn="l" defTabSz="914400">
              <a:lnSpc>
                <a:spcPct val="130000"/>
              </a:lnSpc>
              <a:buClrTx/>
              <a:buSzTx/>
              <a:defRPr/>
            </a:pPr>
            <a:endParaRPr lang="zh-CN" altLang="en-US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955" y="1923415"/>
            <a:ext cx="2742565" cy="3190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2067560"/>
            <a:ext cx="2911475" cy="2668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2.2 </a:t>
            </a:r>
            <a:r>
              <a:rPr lang="zh-CN" altLang="en-US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设置要求</a:t>
            </a:r>
            <a:endParaRPr lang="zh-CN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1505" y="411480"/>
            <a:ext cx="8355965" cy="10223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根据实际安排情况选择实习形式；自主安排即分散实习、集中安排即基地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实习点实习、双向选择项目制实习；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根据需要选择实习要求，所有选项为自定义设置或由校级管理员统一设置要求规则，即学生在本次实习中需要完成的实习任务；</a:t>
            </a:r>
            <a:endParaRPr lang="zh-CN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如常用设置：签到、周志、实习报告、成绩鉴定等，</a:t>
            </a: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完成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标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*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号必填后，点击下一步会自动跳转到实习项目设置界面；或提交完成这一步设置；</a:t>
            </a:r>
            <a:endParaRPr lang="zh-CN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endParaRPr lang="en-US" altLang="zh-CN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5015" y="851535"/>
            <a:ext cx="4673600" cy="562610"/>
          </a:xfrm>
          <a:prstGeom prst="rect">
            <a:avLst/>
          </a:prstGeom>
        </p:spPr>
        <p:txBody>
          <a:bodyPr/>
          <a:p/>
        </p:txBody>
      </p:sp>
      <p:sp>
        <p:nvSpPr>
          <p:cNvPr id="7" name="文本框 6"/>
          <p:cNvSpPr txBox="1"/>
          <p:nvPr/>
        </p:nvSpPr>
        <p:spPr>
          <a:xfrm>
            <a:off x="755015" y="4686935"/>
            <a:ext cx="4673600" cy="562610"/>
          </a:xfrm>
          <a:prstGeom prst="rect">
            <a:avLst/>
          </a:prstGeom>
        </p:spPr>
        <p:txBody>
          <a:bodyPr/>
          <a:p/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1707515"/>
            <a:ext cx="6702425" cy="3416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9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RESOURCE_RECORD_KEY" val="{&quot;13&quot;:[4646982]}"/>
</p:tagLst>
</file>

<file path=ppt/tags/tag134.xml><?xml version="1.0" encoding="utf-8"?>
<p:tagLst xmlns:p="http://schemas.openxmlformats.org/presentationml/2006/main">
  <p:tag name="COMMONDATA" val="eyJoZGlkIjoiN2JiMTI1N2Y5ZDk2MTViYzdjMDFjMjIwNmNhY2VlY2QifQ=="/>
  <p:tag name="KSO_WPP_MARK_KEY" val="72db1496-f86a-421e-a03f-7698749d013e"/>
  <p:tag name="commondata" val="eyJoZGlkIjoiYWJmNTAxYTA0NTllZTU0OWY5NWY0MWNlMzBjNGU2OTYifQ=="/>
  <p:tag name="resource_record_key" val="{&quot;13&quot;:[4646982]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3373</Words>
  <Application>WPS 演示</Application>
  <PresentationFormat>全屏显示(16:9)</PresentationFormat>
  <Paragraphs>209</Paragraphs>
  <Slides>25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微软雅黑</vt:lpstr>
      <vt:lpstr>Wingdings</vt:lpstr>
      <vt:lpstr>Microsoft YaHei Bold</vt:lpstr>
      <vt:lpstr>Microsoft YaHei Regular</vt:lpstr>
      <vt:lpstr>DIN Alternate</vt:lpstr>
      <vt:lpstr>Segoe UI Symbol</vt:lpstr>
      <vt:lpstr>Calibri</vt:lpstr>
      <vt:lpstr>Arial Unicode MS</vt:lpstr>
      <vt:lpstr>Calibri Light</vt:lpstr>
      <vt:lpstr>Office 主题</vt:lpstr>
      <vt:lpstr>1_自定义设计方案</vt:lpstr>
      <vt:lpstr>4_自定义设计方案</vt:lpstr>
      <vt:lpstr>2_自定义设计方案</vt:lpstr>
      <vt:lpstr>自定义设计方案</vt:lpstr>
      <vt:lpstr>PowerPoint 演示文稿</vt:lpstr>
      <vt:lpstr>     三、平台操作指南     1.电脑网页端登录 </vt:lpstr>
      <vt:lpstr>2.2 学籍异动</vt:lpstr>
      <vt:lpstr>2.3 教师信息新增及权限设置</vt:lpstr>
      <vt:lpstr>2.4 导入（新增）实践课程</vt:lpstr>
      <vt:lpstr>2.5 新增基地/实习点</vt:lpstr>
      <vt:lpstr>2.6 基地/实习点-批量导入</vt:lpstr>
      <vt:lpstr>3.1 实习计划设置-设置计划</vt:lpstr>
      <vt:lpstr>3.2 实习计划设置-设置要求</vt:lpstr>
      <vt:lpstr>3.3 实习计划设置-设置项目</vt:lpstr>
      <vt:lpstr>3.3.1 实习计划设置-设置实习项目-自主项目</vt:lpstr>
      <vt:lpstr>3.3.2 实习计划设置-设置实习项目-集中项目</vt:lpstr>
      <vt:lpstr>3.3.3 实习计划设置-设置实习项目-批量导入集中项目</vt:lpstr>
      <vt:lpstr>PowerPoint 演示文稿</vt:lpstr>
      <vt:lpstr>3.4.2 实习计划设置-关联指导老师-批量关联导师</vt:lpstr>
      <vt:lpstr>3.4 查看统计报表点击左侧导航栏“统计报表”按钮 点击功能菜单中对应的报表 通过“院系/专业/班级”、“学年/学期”等筛选需要的数据 点击“自定义表格”按钮，可以选择表格显示的维度 5.  点击“批量导出”按钮，导出筛选的数据，跳转到下载中心进行下载  温馨提示：到下载中心下载时，如果表格较大，报表下载状态会显示“报表生成中”，请等待片刻即可。如长时间还是显示“报表生成中”，可按键盘“F5”键，刷新网页。</vt:lpstr>
      <vt:lpstr>3.4 查看统计报表点击左侧导航栏“统计报表”按钮 点击功能菜单中对应的报表 通过“院系/专业/班级”、“学年/学期”等筛选需要的数据 点击“自定义表格”按钮，可以选择表格显示的维度 5.  点击“批量导出”按钮，导出筛选的数据，跳转到下载中心进行下载  温馨提示：到下载中心下载时，如果表格较大，报表下载状态会显示“报表生成中”，请等待片刻即可。如长时间还是显示“报表生成中”，可按键盘“F5”键，刷新网页。</vt:lpstr>
      <vt:lpstr>3.4 查看统计报表点击左侧导航栏“统计报表”按钮 点击功能菜单中对应的报表 通过“院系/专业/班级”、“学年/学期”等筛选需要的数据 点击“自定义表格”按钮，可以选择表格显示的维度 5.  点击“批量导出”按钮，导出筛选的数据，跳转到下载中心进行下载  温馨提示：到下载中心下载时，如果表格较大，报表下载状态会显示“报表生成中”，请等待片刻即可。如长时间还是显示“报表生成中”，可按键盘“F5”键，刷新网页。</vt:lpstr>
      <vt:lpstr>①  从右侧铃铛图标点击； ②  点击学校公告； ③  填写公告内容，选择发送对象，发布公告 </vt:lpstr>
      <vt:lpstr>7.微信小程序-登录</vt:lpstr>
      <vt:lpstr> 8.1 小程序-工作台</vt:lpstr>
      <vt:lpstr>8.2 小程序-大数据</vt:lpstr>
      <vt:lpstr>8.3 小程序-消息</vt:lpstr>
      <vt:lpstr>8.4 小程序-我的-客服与反馈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曹佳佳</cp:lastModifiedBy>
  <cp:revision>708</cp:revision>
  <dcterms:created xsi:type="dcterms:W3CDTF">2017-01-09T09:44:00Z</dcterms:created>
  <dcterms:modified xsi:type="dcterms:W3CDTF">2024-10-31T01:52:57Z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08AE2D0AE1DC4CD48B41248C6FB411C2_12</vt:lpwstr>
  </property>
</Properties>
</file>